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B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0"/>
    <p:restoredTop sz="93852"/>
  </p:normalViewPr>
  <p:slideViewPr>
    <p:cSldViewPr snapToGrid="0" snapToObjects="1" showGuides="1">
      <p:cViewPr varScale="1">
        <p:scale>
          <a:sx n="61" d="100"/>
          <a:sy n="61" d="100"/>
        </p:scale>
        <p:origin x="28" y="2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AU"/>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DDAD5F70-2E02-9148-A353-F868C3A764A8}" type="datetimeFigureOut">
              <a:rPr lang="en-US" smtClean="0"/>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434165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DDAD5F70-2E02-9148-A353-F868C3A764A8}" type="datetimeFigureOut">
              <a:rPr lang="en-US" smtClean="0"/>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1025675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DDAD5F70-2E02-9148-A353-F868C3A764A8}" type="datetimeFigureOut">
              <a:rPr lang="en-US" smtClean="0"/>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677146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DDAD5F70-2E02-9148-A353-F868C3A764A8}" type="datetimeFigureOut">
              <a:rPr lang="en-US" smtClean="0"/>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437470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AU"/>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DDAD5F70-2E02-9148-A353-F868C3A764A8}" type="datetimeFigureOut">
              <a:rPr lang="en-US" smtClean="0"/>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1001661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p:txBody>
          <a:bodyPr/>
          <a:lstStyle/>
          <a:p>
            <a:fld id="{DDAD5F70-2E02-9148-A353-F868C3A764A8}" type="datetimeFigureOut">
              <a:rPr lang="en-US" smtClean="0"/>
              <a:t>5/27/2017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802891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AU"/>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fld id="{DDAD5F70-2E02-9148-A353-F868C3A764A8}" type="datetimeFigureOut">
              <a:rPr lang="en-US" smtClean="0"/>
              <a:t>5/27/2017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1556913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fld id="{DDAD5F70-2E02-9148-A353-F868C3A764A8}" type="datetimeFigureOut">
              <a:rPr lang="en-US" smtClean="0"/>
              <a:t>5/27/2017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2100691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AD5F70-2E02-9148-A353-F868C3A764A8}" type="datetimeFigureOut">
              <a:rPr lang="en-US" smtClean="0"/>
              <a:t>5/27/2017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1690732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AU"/>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a:t>Click to edit Master text styles</a:t>
            </a:r>
          </a:p>
        </p:txBody>
      </p:sp>
      <p:sp>
        <p:nvSpPr>
          <p:cNvPr id="5" name="Date Placeholder 4"/>
          <p:cNvSpPr>
            <a:spLocks noGrp="1"/>
          </p:cNvSpPr>
          <p:nvPr>
            <p:ph type="dt" sz="half" idx="10"/>
          </p:nvPr>
        </p:nvSpPr>
        <p:spPr/>
        <p:txBody>
          <a:bodyPr/>
          <a:lstStyle/>
          <a:p>
            <a:fld id="{DDAD5F70-2E02-9148-A353-F868C3A764A8}" type="datetimeFigureOut">
              <a:rPr lang="en-US" smtClean="0"/>
              <a:t>5/27/2017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638468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AU"/>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a:t>Click to edit Master text styles</a:t>
            </a:r>
          </a:p>
        </p:txBody>
      </p:sp>
      <p:sp>
        <p:nvSpPr>
          <p:cNvPr id="5" name="Date Placeholder 4"/>
          <p:cNvSpPr>
            <a:spLocks noGrp="1"/>
          </p:cNvSpPr>
          <p:nvPr>
            <p:ph type="dt" sz="half" idx="10"/>
          </p:nvPr>
        </p:nvSpPr>
        <p:spPr/>
        <p:txBody>
          <a:bodyPr/>
          <a:lstStyle/>
          <a:p>
            <a:fld id="{DDAD5F70-2E02-9148-A353-F868C3A764A8}" type="datetimeFigureOut">
              <a:rPr lang="en-US" smtClean="0"/>
              <a:t>5/27/2017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71A72E-C1CB-184C-9BF1-681C798B446D}" type="slidenum">
              <a:rPr lang="en-US" smtClean="0"/>
              <a:t>‹#›</a:t>
            </a:fld>
            <a:endParaRPr lang="en-US"/>
          </a:p>
        </p:txBody>
      </p:sp>
    </p:spTree>
    <p:extLst>
      <p:ext uri="{BB962C8B-B14F-4D97-AF65-F5344CB8AC3E}">
        <p14:creationId xmlns:p14="http://schemas.microsoft.com/office/powerpoint/2010/main" val="1910014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13">
            <a:alphaModFix amt="35000"/>
            <a:extLst>
              <a:ext uri="{28A0092B-C50C-407E-A947-70E740481C1C}">
                <a14:useLocalDpi xmlns:a14="http://schemas.microsoft.com/office/drawing/2010/main" val="0"/>
              </a:ext>
            </a:extLst>
          </a:blip>
          <a:srcRect l="23665" t="19321" r="24874" b="34062"/>
          <a:stretch/>
        </p:blipFill>
        <p:spPr>
          <a:xfrm>
            <a:off x="4394651" y="0"/>
            <a:ext cx="13918297" cy="7364186"/>
          </a:xfrm>
          <a:prstGeom prst="rect">
            <a:avLst/>
          </a:prstGeom>
        </p:spPr>
      </p:pic>
      <p:sp>
        <p:nvSpPr>
          <p:cNvPr id="2" name="Title Placeholder 1"/>
          <p:cNvSpPr>
            <a:spLocks noGrp="1"/>
          </p:cNvSpPr>
          <p:nvPr>
            <p:ph type="title"/>
          </p:nvPr>
        </p:nvSpPr>
        <p:spPr>
          <a:xfrm>
            <a:off x="2170176" y="365125"/>
            <a:ext cx="9183624" cy="1325563"/>
          </a:xfrm>
          <a:prstGeom prst="rect">
            <a:avLst/>
          </a:prstGeom>
        </p:spPr>
        <p:txBody>
          <a:bodyPr vert="horz" lIns="91440" tIns="45720" rIns="91440" bIns="45720" rtlCol="0" anchor="ctr">
            <a:normAutofit/>
          </a:bodyPr>
          <a:lstStyle/>
          <a:p>
            <a:r>
              <a:rPr lang="en-AU" dirty="0"/>
              <a:t>Click to edit Master title style</a:t>
            </a:r>
            <a:endParaRPr lang="en-US" dirty="0"/>
          </a:p>
        </p:txBody>
      </p:sp>
      <p:sp>
        <p:nvSpPr>
          <p:cNvPr id="3" name="Text Placeholder 2"/>
          <p:cNvSpPr>
            <a:spLocks noGrp="1"/>
          </p:cNvSpPr>
          <p:nvPr>
            <p:ph type="body" idx="1"/>
          </p:nvPr>
        </p:nvSpPr>
        <p:spPr>
          <a:xfrm>
            <a:off x="838200" y="1825625"/>
            <a:ext cx="9187543" cy="4351338"/>
          </a:xfrm>
          <a:prstGeom prst="rect">
            <a:avLst/>
          </a:prstGeom>
        </p:spPr>
        <p:txBody>
          <a:bodyPr vert="horz" lIns="91440" tIns="45720" rIns="91440" bIns="45720" rtlCol="0">
            <a:normAutofit/>
          </a:body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D5F70-2E02-9148-A353-F868C3A764A8}" type="datetimeFigureOut">
              <a:rPr lang="en-US" smtClean="0"/>
              <a:t>5/27/2017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71A72E-C1CB-184C-9BF1-681C798B446D}" type="slidenum">
              <a:rPr lang="en-US" smtClean="0"/>
              <a:t>‹#›</a:t>
            </a:fld>
            <a:endParaRPr lang="en-US"/>
          </a:p>
        </p:txBody>
      </p:sp>
      <p:sp>
        <p:nvSpPr>
          <p:cNvPr id="7" name="Oval 6"/>
          <p:cNvSpPr/>
          <p:nvPr userDrawn="1"/>
        </p:nvSpPr>
        <p:spPr>
          <a:xfrm>
            <a:off x="499872" y="365125"/>
            <a:ext cx="1304544" cy="1276985"/>
          </a:xfrm>
          <a:prstGeom prst="ellipse">
            <a:avLst/>
          </a:prstGeom>
          <a:solidFill>
            <a:srgbClr val="79BB31"/>
          </a:solidFill>
          <a:ln w="476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907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spc="300">
          <a:solidFill>
            <a:schemeClr val="tx1"/>
          </a:solidFill>
          <a:latin typeface="Apple Braille" charset="0"/>
          <a:ea typeface="Apple Braille" charset="0"/>
          <a:cs typeface="Apple Braille" charset="0"/>
        </a:defRPr>
      </a:lvl1pPr>
    </p:titleStyle>
    <p:bodyStyle>
      <a:lvl1pPr marL="228600" indent="-228600" algn="l" defTabSz="914400" rtl="0" eaLnBrk="1" latinLnBrk="0" hangingPunct="1">
        <a:lnSpc>
          <a:spcPct val="90000"/>
        </a:lnSpc>
        <a:spcBef>
          <a:spcPts val="1000"/>
        </a:spcBef>
        <a:buFont typeface="Arial"/>
        <a:buChar char="•"/>
        <a:defRPr sz="2800" kern="1200" spc="300">
          <a:solidFill>
            <a:schemeClr val="tx1"/>
          </a:solidFill>
          <a:latin typeface="Apple Braille" charset="0"/>
          <a:ea typeface="Apple Braille" charset="0"/>
          <a:cs typeface="Apple Braille" charset="0"/>
        </a:defRPr>
      </a:lvl1pPr>
      <a:lvl2pPr marL="685800" indent="-228600" algn="l" defTabSz="914400" rtl="0" eaLnBrk="1" latinLnBrk="0" hangingPunct="1">
        <a:lnSpc>
          <a:spcPct val="90000"/>
        </a:lnSpc>
        <a:spcBef>
          <a:spcPts val="500"/>
        </a:spcBef>
        <a:buFont typeface="Arial"/>
        <a:buChar char="•"/>
        <a:defRPr sz="2400" kern="1200" spc="300">
          <a:solidFill>
            <a:schemeClr val="tx1"/>
          </a:solidFill>
          <a:latin typeface="Apple Braille" charset="0"/>
          <a:ea typeface="Apple Braille" charset="0"/>
          <a:cs typeface="Apple Braille" charset="0"/>
        </a:defRPr>
      </a:lvl2pPr>
      <a:lvl3pPr marL="1143000" indent="-228600" algn="l" defTabSz="914400" rtl="0" eaLnBrk="1" latinLnBrk="0" hangingPunct="1">
        <a:lnSpc>
          <a:spcPct val="90000"/>
        </a:lnSpc>
        <a:spcBef>
          <a:spcPts val="500"/>
        </a:spcBef>
        <a:buFont typeface="Arial"/>
        <a:buChar char="•"/>
        <a:defRPr sz="2000" kern="1200" spc="300">
          <a:solidFill>
            <a:schemeClr val="tx1"/>
          </a:solidFill>
          <a:latin typeface="Apple Braille" charset="0"/>
          <a:ea typeface="Apple Braille" charset="0"/>
          <a:cs typeface="Apple Braille" charset="0"/>
        </a:defRPr>
      </a:lvl3pPr>
      <a:lvl4pPr marL="1600200" indent="-228600" algn="l" defTabSz="914400" rtl="0" eaLnBrk="1" latinLnBrk="0" hangingPunct="1">
        <a:lnSpc>
          <a:spcPct val="90000"/>
        </a:lnSpc>
        <a:spcBef>
          <a:spcPts val="500"/>
        </a:spcBef>
        <a:buFont typeface="Arial"/>
        <a:buChar char="•"/>
        <a:defRPr sz="1800" kern="1200" spc="300">
          <a:solidFill>
            <a:schemeClr val="tx1"/>
          </a:solidFill>
          <a:latin typeface="Apple Braille" charset="0"/>
          <a:ea typeface="Apple Braille" charset="0"/>
          <a:cs typeface="Apple Braille" charset="0"/>
        </a:defRPr>
      </a:lvl4pPr>
      <a:lvl5pPr marL="2057400" indent="-228600" algn="l" defTabSz="914400" rtl="0" eaLnBrk="1" latinLnBrk="0" hangingPunct="1">
        <a:lnSpc>
          <a:spcPct val="90000"/>
        </a:lnSpc>
        <a:spcBef>
          <a:spcPts val="500"/>
        </a:spcBef>
        <a:buFont typeface="Arial"/>
        <a:buChar char="•"/>
        <a:defRPr sz="1800" kern="1200" spc="300">
          <a:solidFill>
            <a:schemeClr val="tx1"/>
          </a:solidFill>
          <a:latin typeface="Apple Braille" charset="0"/>
          <a:ea typeface="Apple Braille" charset="0"/>
          <a:cs typeface="Apple Braille"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17jymDn0W6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biblegateway.com/passage/?search=Romans+1:2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caleofuniverse.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biblegateway.com/passage/?search=Psalm+19:1-4&amp;version=NI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Rectangle 4"/>
          <p:cNvSpPr/>
          <p:nvPr/>
        </p:nvSpPr>
        <p:spPr>
          <a:xfrm>
            <a:off x="-514350" y="-685800"/>
            <a:ext cx="12987338" cy="80295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23511" t="16334" r="23226" b="20874"/>
          <a:stretch/>
        </p:blipFill>
        <p:spPr>
          <a:xfrm>
            <a:off x="605599" y="-205076"/>
            <a:ext cx="10980802" cy="7268152"/>
          </a:xfrm>
          <a:solidFill>
            <a:schemeClr val="accent1"/>
          </a:solidFill>
        </p:spPr>
      </p:pic>
    </p:spTree>
    <p:extLst>
      <p:ext uri="{BB962C8B-B14F-4D97-AF65-F5344CB8AC3E}">
        <p14:creationId xmlns:p14="http://schemas.microsoft.com/office/powerpoint/2010/main" val="1736489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 COSMIC SANCTUARY</a:t>
            </a:r>
          </a:p>
        </p:txBody>
      </p:sp>
      <p:sp>
        <p:nvSpPr>
          <p:cNvPr id="3" name="Subtitle 2"/>
          <p:cNvSpPr>
            <a:spLocks noGrp="1"/>
          </p:cNvSpPr>
          <p:nvPr>
            <p:ph type="subTitle" idx="1"/>
          </p:nvPr>
        </p:nvSpPr>
        <p:spPr/>
        <p:txBody>
          <a:bodyPr/>
          <a:lstStyle/>
          <a:p>
            <a:r>
              <a:rPr lang="en-US" dirty="0"/>
              <a:t>LESSON 2: Your Universe</a:t>
            </a:r>
          </a:p>
        </p:txBody>
      </p:sp>
    </p:spTree>
    <p:extLst>
      <p:ext uri="{BB962C8B-B14F-4D97-AF65-F5344CB8AC3E}">
        <p14:creationId xmlns:p14="http://schemas.microsoft.com/office/powerpoint/2010/main" val="2009424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UNIVERSE FLY-THROUGH</a:t>
            </a:r>
          </a:p>
        </p:txBody>
      </p:sp>
      <p:sp>
        <p:nvSpPr>
          <p:cNvPr id="3" name="Content Placeholder 2"/>
          <p:cNvSpPr>
            <a:spLocks noGrp="1"/>
          </p:cNvSpPr>
          <p:nvPr>
            <p:ph idx="1"/>
          </p:nvPr>
        </p:nvSpPr>
        <p:spPr/>
        <p:txBody>
          <a:bodyPr/>
          <a:lstStyle/>
          <a:p>
            <a:pPr marL="0" indent="0">
              <a:buNone/>
            </a:pPr>
            <a:r>
              <a:rPr lang="en-US" dirty="0"/>
              <a:t>As a class watch this video of the known </a:t>
            </a:r>
            <a:r>
              <a:rPr lang="en-US" dirty="0">
                <a:hlinkClick r:id="rId2"/>
              </a:rPr>
              <a:t>universe</a:t>
            </a:r>
            <a:endParaRPr lang="en-US" dirty="0"/>
          </a:p>
          <a:p>
            <a:pPr marL="0" indent="0">
              <a:buNone/>
            </a:pPr>
            <a:endParaRPr lang="en-US" dirty="0"/>
          </a:p>
          <a:p>
            <a:pPr marL="0" indent="0">
              <a:buNone/>
            </a:pPr>
            <a:r>
              <a:rPr lang="en-US" dirty="0"/>
              <a:t>As a class reflect on the following questions and record your answers in your workbook.</a:t>
            </a:r>
          </a:p>
          <a:p>
            <a:pPr marL="0" indent="0">
              <a:buNone/>
            </a:pPr>
            <a:endParaRPr lang="en-US" dirty="0"/>
          </a:p>
          <a:p>
            <a:pPr marL="0" indent="0">
              <a:buNone/>
            </a:pPr>
            <a:r>
              <a:rPr lang="en-AU" dirty="0"/>
              <a:t>What were your initial impressions from the universe fly-through video?</a:t>
            </a:r>
            <a:endParaRPr lang="en-US" dirty="0"/>
          </a:p>
          <a:p>
            <a:pPr marL="0" indent="0">
              <a:buNone/>
            </a:pPr>
            <a:endParaRPr lang="en-US" dirty="0"/>
          </a:p>
        </p:txBody>
      </p:sp>
    </p:spTree>
    <p:extLst>
      <p:ext uri="{BB962C8B-B14F-4D97-AF65-F5344CB8AC3E}">
        <p14:creationId xmlns:p14="http://schemas.microsoft.com/office/powerpoint/2010/main" val="906042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UNIVERSE FLY-THROUGH</a:t>
            </a:r>
          </a:p>
        </p:txBody>
      </p:sp>
      <p:sp>
        <p:nvSpPr>
          <p:cNvPr id="3" name="Content Placeholder 2"/>
          <p:cNvSpPr>
            <a:spLocks noGrp="1"/>
          </p:cNvSpPr>
          <p:nvPr>
            <p:ph idx="1"/>
          </p:nvPr>
        </p:nvSpPr>
        <p:spPr/>
        <p:txBody>
          <a:bodyPr/>
          <a:lstStyle/>
          <a:p>
            <a:pPr marL="0" indent="0">
              <a:buNone/>
            </a:pPr>
            <a:r>
              <a:rPr lang="en-AU" dirty="0"/>
              <a:t>Read Romans 1:20 </a:t>
            </a:r>
            <a:r>
              <a:rPr lang="en-AU" dirty="0">
                <a:hlinkClick r:id="rId2"/>
              </a:rPr>
              <a:t>here</a:t>
            </a:r>
            <a:endParaRPr lang="en-US" dirty="0"/>
          </a:p>
          <a:p>
            <a:pPr marL="0" indent="0">
              <a:buNone/>
            </a:pPr>
            <a:endParaRPr lang="en-US" dirty="0"/>
          </a:p>
          <a:p>
            <a:pPr marL="0" indent="0">
              <a:buNone/>
            </a:pPr>
            <a:endParaRPr lang="en-US" dirty="0"/>
          </a:p>
          <a:p>
            <a:pPr marL="0" indent="0">
              <a:buNone/>
            </a:pPr>
            <a:r>
              <a:rPr lang="en-US" dirty="0"/>
              <a:t>What can we learn about God from looking at the vastness of the universe?</a:t>
            </a:r>
          </a:p>
          <a:p>
            <a:pPr marL="0" indent="0">
              <a:buNone/>
            </a:pPr>
            <a:endParaRPr lang="en-US" dirty="0"/>
          </a:p>
        </p:txBody>
      </p:sp>
    </p:spTree>
    <p:extLst>
      <p:ext uri="{BB962C8B-B14F-4D97-AF65-F5344CB8AC3E}">
        <p14:creationId xmlns:p14="http://schemas.microsoft.com/office/powerpoint/2010/main" val="151504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UNIVERSAL SCALE</a:t>
            </a:r>
          </a:p>
        </p:txBody>
      </p:sp>
      <p:sp>
        <p:nvSpPr>
          <p:cNvPr id="3" name="Content Placeholder 2"/>
          <p:cNvSpPr>
            <a:spLocks noGrp="1"/>
          </p:cNvSpPr>
          <p:nvPr>
            <p:ph idx="1"/>
          </p:nvPr>
        </p:nvSpPr>
        <p:spPr/>
        <p:txBody>
          <a:bodyPr/>
          <a:lstStyle/>
          <a:p>
            <a:pPr marL="0" indent="0">
              <a:buNone/>
            </a:pPr>
            <a:r>
              <a:rPr lang="en-US" dirty="0"/>
              <a:t>Now, in groups of 2-3 go to the site:</a:t>
            </a:r>
          </a:p>
          <a:p>
            <a:pPr marL="0" indent="0">
              <a:buNone/>
            </a:pPr>
            <a:r>
              <a:rPr lang="en-US" dirty="0">
                <a:hlinkClick r:id="rId2"/>
              </a:rPr>
              <a:t>http://scaleofuniverse.com/</a:t>
            </a:r>
            <a:endParaRPr lang="en-US" dirty="0"/>
          </a:p>
          <a:p>
            <a:pPr marL="0" indent="0">
              <a:buNone/>
            </a:pPr>
            <a:endParaRPr lang="en-US" dirty="0"/>
          </a:p>
          <a:p>
            <a:pPr marL="0" indent="0">
              <a:buNone/>
            </a:pPr>
            <a:r>
              <a:rPr lang="en-US" dirty="0"/>
              <a:t>Work together to answer the questions in the workbook about the scale of the universe.  You can click on individual objects to learn more about them  (Hint: you many need to use Wikipedia to help answer some of the questions)</a:t>
            </a:r>
          </a:p>
        </p:txBody>
      </p:sp>
    </p:spTree>
    <p:extLst>
      <p:ext uri="{BB962C8B-B14F-4D97-AF65-F5344CB8AC3E}">
        <p14:creationId xmlns:p14="http://schemas.microsoft.com/office/powerpoint/2010/main" val="2143199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UNIVERSAL SCALE</a:t>
            </a:r>
          </a:p>
        </p:txBody>
      </p:sp>
      <p:sp>
        <p:nvSpPr>
          <p:cNvPr id="3" name="Content Placeholder 2"/>
          <p:cNvSpPr>
            <a:spLocks noGrp="1"/>
          </p:cNvSpPr>
          <p:nvPr>
            <p:ph idx="1"/>
          </p:nvPr>
        </p:nvSpPr>
        <p:spPr>
          <a:xfrm>
            <a:off x="838200" y="1825624"/>
            <a:ext cx="9187543" cy="5032375"/>
          </a:xfrm>
        </p:spPr>
        <p:txBody>
          <a:bodyPr>
            <a:normAutofit lnSpcReduction="10000"/>
          </a:bodyPr>
          <a:lstStyle/>
          <a:p>
            <a:pPr marL="0" indent="0">
              <a:buNone/>
            </a:pPr>
            <a:r>
              <a:rPr lang="en-US" dirty="0"/>
              <a:t>Halley’s comet is approximately the same size as what Martian moon?</a:t>
            </a:r>
          </a:p>
          <a:p>
            <a:pPr marL="0" indent="0">
              <a:buNone/>
            </a:pPr>
            <a:endParaRPr lang="en-US" dirty="0"/>
          </a:p>
          <a:p>
            <a:pPr marL="0" indent="0">
              <a:buNone/>
            </a:pPr>
            <a:r>
              <a:rPr lang="en-US" dirty="0"/>
              <a:t>What planet has a moon roughly the same size as our moon?</a:t>
            </a:r>
          </a:p>
          <a:p>
            <a:pPr marL="0" indent="0">
              <a:buNone/>
            </a:pPr>
            <a:endParaRPr lang="en-US" dirty="0"/>
          </a:p>
          <a:p>
            <a:pPr marL="0" indent="0">
              <a:buNone/>
            </a:pPr>
            <a:r>
              <a:rPr lang="en-US" dirty="0"/>
              <a:t>What planet is roughly the same size as the Minecraft world?</a:t>
            </a:r>
          </a:p>
          <a:p>
            <a:pPr marL="0" indent="0">
              <a:buNone/>
            </a:pPr>
            <a:endParaRPr lang="en-US" dirty="0"/>
          </a:p>
          <a:p>
            <a:pPr marL="0" indent="0">
              <a:buNone/>
            </a:pPr>
            <a:r>
              <a:rPr lang="en-US" dirty="0"/>
              <a:t>What stars are approximately the same size as the distance between the earth and the moon?</a:t>
            </a:r>
          </a:p>
        </p:txBody>
      </p:sp>
    </p:spTree>
    <p:extLst>
      <p:ext uri="{BB962C8B-B14F-4D97-AF65-F5344CB8AC3E}">
        <p14:creationId xmlns:p14="http://schemas.microsoft.com/office/powerpoint/2010/main" val="145874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UNIVERSAL SCALE</a:t>
            </a:r>
          </a:p>
        </p:txBody>
      </p:sp>
      <p:sp>
        <p:nvSpPr>
          <p:cNvPr id="3" name="Content Placeholder 2"/>
          <p:cNvSpPr>
            <a:spLocks noGrp="1"/>
          </p:cNvSpPr>
          <p:nvPr>
            <p:ph idx="1"/>
          </p:nvPr>
        </p:nvSpPr>
        <p:spPr>
          <a:xfrm>
            <a:off x="838200" y="1825624"/>
            <a:ext cx="9187543" cy="5032375"/>
          </a:xfrm>
        </p:spPr>
        <p:txBody>
          <a:bodyPr/>
          <a:lstStyle/>
          <a:p>
            <a:pPr marL="0" indent="0">
              <a:buNone/>
            </a:pPr>
            <a:r>
              <a:rPr lang="en-US" dirty="0"/>
              <a:t>How far does light travel in a day?</a:t>
            </a:r>
          </a:p>
          <a:p>
            <a:pPr marL="0" indent="0">
              <a:buNone/>
            </a:pPr>
            <a:endParaRPr lang="en-US" dirty="0"/>
          </a:p>
          <a:p>
            <a:pPr marL="0" indent="0">
              <a:buNone/>
            </a:pPr>
            <a:r>
              <a:rPr lang="en-US" dirty="0"/>
              <a:t>What is the furthest man made object and how far has it travelled?</a:t>
            </a:r>
          </a:p>
          <a:p>
            <a:pPr marL="0" indent="0">
              <a:buNone/>
            </a:pPr>
            <a:endParaRPr lang="en-US" dirty="0"/>
          </a:p>
          <a:p>
            <a:pPr marL="0" indent="0">
              <a:buNone/>
            </a:pPr>
            <a:r>
              <a:rPr lang="en-US" dirty="0"/>
              <a:t>Do the “Pillars of Creation” still exist today?</a:t>
            </a:r>
          </a:p>
          <a:p>
            <a:pPr marL="0" indent="0">
              <a:buNone/>
            </a:pPr>
            <a:endParaRPr lang="en-US" dirty="0"/>
          </a:p>
          <a:p>
            <a:pPr marL="0" indent="0">
              <a:buNone/>
            </a:pPr>
            <a:r>
              <a:rPr lang="en-US" dirty="0"/>
              <a:t>How wide is the Milky Way Galaxy?</a:t>
            </a:r>
          </a:p>
          <a:p>
            <a:pPr marL="0" indent="0">
              <a:buNone/>
            </a:pPr>
            <a:endParaRPr lang="en-US" dirty="0"/>
          </a:p>
          <a:p>
            <a:pPr marL="0" indent="0">
              <a:buNone/>
            </a:pPr>
            <a:r>
              <a:rPr lang="en-US" dirty="0"/>
              <a:t>What is the local group and how big is it?</a:t>
            </a:r>
          </a:p>
        </p:txBody>
      </p:sp>
    </p:spTree>
    <p:extLst>
      <p:ext uri="{BB962C8B-B14F-4D97-AF65-F5344CB8AC3E}">
        <p14:creationId xmlns:p14="http://schemas.microsoft.com/office/powerpoint/2010/main" val="1715986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UNIVERSAL SCALE</a:t>
            </a:r>
          </a:p>
        </p:txBody>
      </p:sp>
      <p:sp>
        <p:nvSpPr>
          <p:cNvPr id="3" name="Content Placeholder 2"/>
          <p:cNvSpPr>
            <a:spLocks noGrp="1"/>
          </p:cNvSpPr>
          <p:nvPr>
            <p:ph idx="1"/>
          </p:nvPr>
        </p:nvSpPr>
        <p:spPr>
          <a:xfrm>
            <a:off x="838200" y="1825624"/>
            <a:ext cx="9187543" cy="5032375"/>
          </a:xfrm>
        </p:spPr>
        <p:txBody>
          <a:bodyPr/>
          <a:lstStyle/>
          <a:p>
            <a:pPr marL="0" indent="0">
              <a:buNone/>
            </a:pPr>
            <a:r>
              <a:rPr lang="en-US" dirty="0"/>
              <a:t>How many zero’s are in a </a:t>
            </a:r>
            <a:r>
              <a:rPr lang="en-US" dirty="0" err="1"/>
              <a:t>Yottameter</a:t>
            </a:r>
            <a:r>
              <a:rPr lang="en-US" dirty="0"/>
              <a:t>?</a:t>
            </a:r>
          </a:p>
          <a:p>
            <a:pPr marL="0" indent="0">
              <a:buNone/>
            </a:pPr>
            <a:endParaRPr lang="en-US" dirty="0"/>
          </a:p>
          <a:p>
            <a:pPr marL="0" indent="0">
              <a:buNone/>
            </a:pPr>
            <a:r>
              <a:rPr lang="en-US" dirty="0"/>
              <a:t>How far are we from the Hubble Deep Field?</a:t>
            </a:r>
          </a:p>
          <a:p>
            <a:pPr marL="0" indent="0">
              <a:buNone/>
            </a:pPr>
            <a:endParaRPr lang="en-US" dirty="0"/>
          </a:p>
          <a:p>
            <a:pPr marL="0" indent="0">
              <a:buNone/>
            </a:pPr>
            <a:r>
              <a:rPr lang="en-US" dirty="0"/>
              <a:t>How far away is the most distant object in the observable universe?</a:t>
            </a:r>
          </a:p>
          <a:p>
            <a:pPr marL="0" indent="0">
              <a:buNone/>
            </a:pPr>
            <a:endParaRPr lang="en-US" dirty="0"/>
          </a:p>
          <a:p>
            <a:pPr marL="0" indent="0">
              <a:buNone/>
            </a:pPr>
            <a:r>
              <a:rPr lang="en-US" dirty="0"/>
              <a:t>How much bigger is the observable universe than the Earth?</a:t>
            </a:r>
          </a:p>
        </p:txBody>
      </p:sp>
    </p:spTree>
    <p:extLst>
      <p:ext uri="{BB962C8B-B14F-4D97-AF65-F5344CB8AC3E}">
        <p14:creationId xmlns:p14="http://schemas.microsoft.com/office/powerpoint/2010/main" val="1634858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UNIVERSAL SCALE</a:t>
            </a:r>
          </a:p>
        </p:txBody>
      </p:sp>
      <p:sp>
        <p:nvSpPr>
          <p:cNvPr id="3" name="Content Placeholder 2"/>
          <p:cNvSpPr>
            <a:spLocks noGrp="1"/>
          </p:cNvSpPr>
          <p:nvPr>
            <p:ph idx="1"/>
          </p:nvPr>
        </p:nvSpPr>
        <p:spPr>
          <a:xfrm>
            <a:off x="838200" y="1825624"/>
            <a:ext cx="9187543" cy="5032375"/>
          </a:xfrm>
        </p:spPr>
        <p:txBody>
          <a:bodyPr/>
          <a:lstStyle/>
          <a:p>
            <a:pPr marL="0" indent="0">
              <a:buNone/>
            </a:pPr>
            <a:r>
              <a:rPr lang="en-US" dirty="0"/>
              <a:t>As a class read Psalm 19:1-4 </a:t>
            </a:r>
            <a:r>
              <a:rPr lang="en-US" dirty="0">
                <a:hlinkClick r:id="rId2"/>
              </a:rPr>
              <a:t>here</a:t>
            </a:r>
            <a:endParaRPr lang="en-US" dirty="0"/>
          </a:p>
          <a:p>
            <a:pPr marL="0" indent="0">
              <a:buNone/>
            </a:pPr>
            <a:endParaRPr lang="en-US" dirty="0"/>
          </a:p>
          <a:p>
            <a:pPr marL="0" indent="0">
              <a:buNone/>
            </a:pPr>
            <a:r>
              <a:rPr lang="en-US" dirty="0"/>
              <a:t>How do you view yourself in relationship to the vastness of creation?</a:t>
            </a:r>
          </a:p>
          <a:p>
            <a:pPr marL="0" indent="0">
              <a:buNone/>
            </a:pPr>
            <a:endParaRPr lang="en-US" dirty="0"/>
          </a:p>
          <a:p>
            <a:pPr marL="0" indent="0">
              <a:buNone/>
            </a:pPr>
            <a:r>
              <a:rPr lang="en-US" dirty="0"/>
              <a:t>In all of creation there is only one tiny place where life is known to exist.  How do you feel about your home in the universe knowing it is the only place that is able </a:t>
            </a:r>
            <a:r>
              <a:rPr lang="en-US"/>
              <a:t>to sustain you?</a:t>
            </a:r>
            <a:endParaRPr lang="en-US" dirty="0"/>
          </a:p>
        </p:txBody>
      </p:sp>
    </p:spTree>
    <p:extLst>
      <p:ext uri="{BB962C8B-B14F-4D97-AF65-F5344CB8AC3E}">
        <p14:creationId xmlns:p14="http://schemas.microsoft.com/office/powerpoint/2010/main" val="1469234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A172522A4AC624A93FBB21CFD62065B" ma:contentTypeVersion="0" ma:contentTypeDescription="Create a new document." ma:contentTypeScope="" ma:versionID="2855e0ad369954d09d81a10422bade50">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E1A3A04-4AB3-4B3C-B81A-4FD2DCCD577F}"/>
</file>

<file path=customXml/itemProps2.xml><?xml version="1.0" encoding="utf-8"?>
<ds:datastoreItem xmlns:ds="http://schemas.openxmlformats.org/officeDocument/2006/customXml" ds:itemID="{09301266-0178-4DA2-991A-C059903BA0FF}"/>
</file>

<file path=customXml/itemProps3.xml><?xml version="1.0" encoding="utf-8"?>
<ds:datastoreItem xmlns:ds="http://schemas.openxmlformats.org/officeDocument/2006/customXml" ds:itemID="{C4FD4016-4C63-4199-B8B1-C2C37FA67010}"/>
</file>

<file path=docProps/app.xml><?xml version="1.0" encoding="utf-8"?>
<Properties xmlns="http://schemas.openxmlformats.org/officeDocument/2006/extended-properties" xmlns:vt="http://schemas.openxmlformats.org/officeDocument/2006/docPropsVTypes">
  <TotalTime>288</TotalTime>
  <Words>346</Words>
  <Application>Microsoft Office PowerPoint</Application>
  <PresentationFormat>Widescreen</PresentationFormat>
  <Paragraphs>50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Apple Braille</vt:lpstr>
      <vt:lpstr>Arial</vt:lpstr>
      <vt:lpstr>Calibri</vt:lpstr>
      <vt:lpstr>Office Theme</vt:lpstr>
      <vt:lpstr>PowerPoint Presentation</vt:lpstr>
      <vt:lpstr>A COSMIC SANCTUARY</vt:lpstr>
      <vt:lpstr>UNIVERSE FLY-THROUGH</vt:lpstr>
      <vt:lpstr>UNIVERSE FLY-THROUGH</vt:lpstr>
      <vt:lpstr>UNIVERSAL SCALE</vt:lpstr>
      <vt:lpstr>UNIVERSAL SCALE</vt:lpstr>
      <vt:lpstr>UNIVERSAL SCALE</vt:lpstr>
      <vt:lpstr>UNIVERSAL SCALE</vt:lpstr>
      <vt:lpstr>UNIVERSAL SCALE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Yeager, Adam</dc:creator>
  <cp:lastModifiedBy>Mary</cp:lastModifiedBy>
  <cp:revision>16</cp:revision>
  <dcterms:created xsi:type="dcterms:W3CDTF">2016-02-22T03:36:04Z</dcterms:created>
  <dcterms:modified xsi:type="dcterms:W3CDTF">2017-05-27T10:29:39Z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0x010100CA172522A4AC624A93FBB21CFD62065B</vt:lpwstr>
  </property>
</Properties>
</file>